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1.jpg" ContentType="image/jpg"/>
  <Override PartName="/ppt/media/image22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303" r:id="rId4"/>
    <p:sldId id="299" r:id="rId5"/>
    <p:sldId id="300" r:id="rId6"/>
    <p:sldId id="302" r:id="rId7"/>
    <p:sldId id="292" r:id="rId8"/>
    <p:sldId id="297" r:id="rId9"/>
    <p:sldId id="306" r:id="rId10"/>
    <p:sldId id="293" r:id="rId11"/>
    <p:sldId id="309" r:id="rId12"/>
    <p:sldId id="307" r:id="rId13"/>
    <p:sldId id="310" r:id="rId14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CBD07-342B-4C29-AC2C-E589A042AA5B}" v="2" dt="2019-05-15T12:30:30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7555" autoAdjust="0"/>
  </p:normalViewPr>
  <p:slideViewPr>
    <p:cSldViewPr snapToGrid="0">
      <p:cViewPr varScale="1">
        <p:scale>
          <a:sx n="114" d="100"/>
          <a:sy n="114" d="100"/>
        </p:scale>
        <p:origin x="15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00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rina Schilling" userId="29ab0a867c410a7e" providerId="LiveId" clId="{3D2CBD07-342B-4C29-AC2C-E589A042AA5B}"/>
    <pc:docChg chg="custSel modSld">
      <pc:chgData name="Katerina Schilling" userId="29ab0a867c410a7e" providerId="LiveId" clId="{3D2CBD07-342B-4C29-AC2C-E589A042AA5B}" dt="2019-05-15T12:30:30.449" v="6" actId="20577"/>
      <pc:docMkLst>
        <pc:docMk/>
      </pc:docMkLst>
      <pc:sldChg chg="modSp">
        <pc:chgData name="Katerina Schilling" userId="29ab0a867c410a7e" providerId="LiveId" clId="{3D2CBD07-342B-4C29-AC2C-E589A042AA5B}" dt="2019-05-15T12:29:26.277" v="2" actId="313"/>
        <pc:sldMkLst>
          <pc:docMk/>
          <pc:sldMk cId="2835795131" sldId="302"/>
        </pc:sldMkLst>
        <pc:spChg chg="mod">
          <ac:chgData name="Katerina Schilling" userId="29ab0a867c410a7e" providerId="LiveId" clId="{3D2CBD07-342B-4C29-AC2C-E589A042AA5B}" dt="2019-05-15T12:29:26.277" v="2" actId="313"/>
          <ac:spMkLst>
            <pc:docMk/>
            <pc:sldMk cId="2835795131" sldId="302"/>
            <ac:spMk id="3" creationId="{00000000-0000-0000-0000-000000000000}"/>
          </ac:spMkLst>
        </pc:spChg>
      </pc:sldChg>
      <pc:sldChg chg="modSp">
        <pc:chgData name="Katerina Schilling" userId="29ab0a867c410a7e" providerId="LiveId" clId="{3D2CBD07-342B-4C29-AC2C-E589A042AA5B}" dt="2019-05-15T12:29:55.817" v="4" actId="20577"/>
        <pc:sldMkLst>
          <pc:docMk/>
          <pc:sldMk cId="2557421374" sldId="306"/>
        </pc:sldMkLst>
        <pc:spChg chg="mod">
          <ac:chgData name="Katerina Schilling" userId="29ab0a867c410a7e" providerId="LiveId" clId="{3D2CBD07-342B-4C29-AC2C-E589A042AA5B}" dt="2019-05-15T12:29:55.817" v="4" actId="20577"/>
          <ac:spMkLst>
            <pc:docMk/>
            <pc:sldMk cId="2557421374" sldId="306"/>
            <ac:spMk id="3" creationId="{00000000-0000-0000-0000-000000000000}"/>
          </ac:spMkLst>
        </pc:spChg>
      </pc:sldChg>
      <pc:sldChg chg="modSp">
        <pc:chgData name="Katerina Schilling" userId="29ab0a867c410a7e" providerId="LiveId" clId="{3D2CBD07-342B-4C29-AC2C-E589A042AA5B}" dt="2019-05-15T12:30:30.449" v="6" actId="20577"/>
        <pc:sldMkLst>
          <pc:docMk/>
          <pc:sldMk cId="2388600861" sldId="310"/>
        </pc:sldMkLst>
        <pc:spChg chg="mod">
          <ac:chgData name="Katerina Schilling" userId="29ab0a867c410a7e" providerId="LiveId" clId="{3D2CBD07-342B-4C29-AC2C-E589A042AA5B}" dt="2019-05-15T12:30:30.449" v="6" actId="20577"/>
          <ac:spMkLst>
            <pc:docMk/>
            <pc:sldMk cId="2388600861" sldId="310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15ED54B-805A-47E9-91F2-F155579B3D68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291A41E-AB7D-43AC-B9A2-CC02DB10DB0F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18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136C3-5F2A-4365-9C88-1DDC7827CF7F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605AE3E-DDC8-45A6-B8D5-6DD5DE4848FA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08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AE3E-DDC8-45A6-B8D5-6DD5DE4848F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46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38"/>
            <a:ext cx="7772400" cy="740304"/>
          </a:xfrm>
        </p:spPr>
        <p:txBody>
          <a:bodyPr anchor="ctr">
            <a:normAutofit/>
          </a:bodyPr>
          <a:lstStyle>
            <a:lvl1pPr algn="ctr"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cs-CZ" dirty="0" err="1"/>
              <a:t>Überschrift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5246" y="1104042"/>
            <a:ext cx="8349838" cy="10701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dirty="0"/>
              <a:t>Untertitel</a:t>
            </a:r>
            <a:endParaRPr lang="cs-CZ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15574" y="6148095"/>
            <a:ext cx="2057400" cy="159594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datum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0485" y="5876485"/>
            <a:ext cx="6452755" cy="187763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Name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0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334351"/>
            <a:ext cx="1971675" cy="498954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98817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4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 obsah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1040"/>
            <a:ext cx="7886700" cy="43585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pPr/>
              <a:t>‹Nr.›</a:t>
            </a:fld>
            <a:endParaRPr lang="cs-CZ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4559" y="217621"/>
            <a:ext cx="185944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kapit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5"/>
            <a:ext cx="7886700" cy="2852737"/>
          </a:xfrm>
        </p:spPr>
        <p:txBody>
          <a:bodyPr anchor="ctr"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Kapitel-Überschrift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51579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51579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t>‹Nr.›</a:t>
            </a:fld>
            <a:endParaRPr lang="cs-CZ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4559" y="216474"/>
            <a:ext cx="185944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3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41120"/>
            <a:ext cx="4629150" cy="49884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206663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1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408853"/>
            <a:ext cx="4629150" cy="489694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424839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9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3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04805"/>
            <a:ext cx="6622888" cy="12327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Kapitel-Überschrift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71040"/>
            <a:ext cx="7886700" cy="4352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0020" y="6507683"/>
            <a:ext cx="2057400" cy="18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accent1"/>
                </a:solidFill>
              </a:defRPr>
            </a:lvl1pPr>
          </a:lstStyle>
          <a:p>
            <a:fld id="{9753E70C-8320-41D0-A8D0-E7CA73131206}" type="slidenum">
              <a:rPr lang="cs-CZ" smtClean="0"/>
              <a:pPr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70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7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emf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file:///C:\Users\hasenchr\Desktop\Videos\Wassertropfen_kurz.VO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asenchr\Desktop\Videos\2018_04_25_wasserkarteinfo_small.mp4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63737"/>
            <a:ext cx="7772400" cy="909891"/>
          </a:xfrm>
        </p:spPr>
        <p:txBody>
          <a:bodyPr>
            <a:normAutofit/>
          </a:bodyPr>
          <a:lstStyle/>
          <a:p>
            <a:r>
              <a:rPr lang="de-DE" dirty="0" err="1"/>
              <a:t>Watermanagement</a:t>
            </a:r>
            <a:r>
              <a:rPr lang="de-DE" dirty="0"/>
              <a:t> 4.0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7081" y="1314894"/>
            <a:ext cx="8349838" cy="4990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dirty="0" err="1"/>
              <a:t>Examples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„digital“ </a:t>
            </a:r>
            <a:r>
              <a:rPr lang="de-DE" sz="1800" dirty="0" err="1"/>
              <a:t>cooperations</a:t>
            </a:r>
            <a:r>
              <a:rPr lang="de-DE" sz="1800" dirty="0"/>
              <a:t> </a:t>
            </a:r>
            <a:r>
              <a:rPr lang="de-DE" sz="1800" dirty="0" err="1"/>
              <a:t>between</a:t>
            </a:r>
            <a:r>
              <a:rPr lang="de-DE" sz="1800" dirty="0"/>
              <a:t> Utility//SME//</a:t>
            </a:r>
            <a:r>
              <a:rPr lang="de-DE" sz="1800" dirty="0" err="1"/>
              <a:t>start-up</a:t>
            </a: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28483" y="6161017"/>
            <a:ext cx="2057400" cy="119696"/>
          </a:xfrm>
        </p:spPr>
        <p:txBody>
          <a:bodyPr/>
          <a:lstStyle/>
          <a:p>
            <a:fld id="{A9118102-9B4E-43AA-9186-333EED5B75C0}" type="datetime1">
              <a:rPr lang="cs-CZ" smtClean="0"/>
              <a:t>15.05.2019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Hasenleithner</a:t>
            </a:r>
            <a:endParaRPr lang="cs-CZ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6" t="15188" r="9345" b="4652"/>
          <a:stretch/>
        </p:blipFill>
        <p:spPr>
          <a:xfrm>
            <a:off x="7283241" y="5631681"/>
            <a:ext cx="1860760" cy="11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Ex.03: Smart Meter, </a:t>
            </a:r>
            <a:r>
              <a:rPr lang="de-DE" dirty="0" err="1"/>
              <a:t>eMr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services</a:t>
            </a:r>
            <a:endParaRPr lang="de-AT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523362" y="1821072"/>
            <a:ext cx="4039306" cy="4752304"/>
            <a:chOff x="4523362" y="1821072"/>
            <a:chExt cx="4039306" cy="4752304"/>
          </a:xfrm>
        </p:grpSpPr>
        <p:sp>
          <p:nvSpPr>
            <p:cNvPr id="6" name="Rechteck 5"/>
            <p:cNvSpPr/>
            <p:nvPr/>
          </p:nvSpPr>
          <p:spPr>
            <a:xfrm>
              <a:off x="4523362" y="4265052"/>
              <a:ext cx="403930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dirty="0"/>
                <a:t>Consumption information</a:t>
              </a:r>
              <a:endParaRPr lang="de-DE" dirty="0"/>
            </a:p>
            <a:p>
              <a:pPr algn="r"/>
              <a:endParaRPr lang="en-US" dirty="0"/>
            </a:p>
            <a:p>
              <a:pPr algn="r"/>
              <a:r>
                <a:rPr lang="de-DE" dirty="0"/>
                <a:t>Alarms – </a:t>
              </a:r>
              <a:r>
                <a:rPr lang="de-DE" dirty="0" err="1"/>
                <a:t>unexpected</a:t>
              </a:r>
              <a:r>
                <a:rPr lang="de-DE" dirty="0"/>
                <a:t> </a:t>
              </a:r>
              <a:r>
                <a:rPr lang="cs-CZ" dirty="0"/>
                <a:t>situations</a:t>
              </a:r>
              <a:endParaRPr lang="en-US" dirty="0"/>
            </a:p>
            <a:p>
              <a:pPr algn="r"/>
              <a:endParaRPr lang="de-DE" dirty="0"/>
            </a:p>
            <a:p>
              <a:pPr algn="r"/>
              <a:r>
                <a:rPr lang="cs-CZ" dirty="0"/>
                <a:t>Customization</a:t>
              </a:r>
              <a:endParaRPr lang="de-DE" dirty="0"/>
            </a:p>
            <a:p>
              <a:pPr algn="r"/>
              <a:endParaRPr lang="de-DE" dirty="0"/>
            </a:p>
            <a:p>
              <a:pPr algn="r"/>
              <a:endParaRPr lang="de-DE" dirty="0"/>
            </a:p>
            <a:p>
              <a:pPr algn="r"/>
              <a:r>
                <a:rPr lang="de-DE" b="1" dirty="0" err="1"/>
                <a:t>VpK</a:t>
              </a:r>
              <a:r>
                <a:rPr lang="de-DE" b="1" dirty="0"/>
                <a:t> – </a:t>
              </a:r>
              <a:r>
                <a:rPr lang="de-DE" b="1" dirty="0" err="1"/>
                <a:t>Voda</a:t>
              </a:r>
              <a:r>
                <a:rPr lang="de-DE" b="1" dirty="0"/>
                <a:t> </a:t>
              </a:r>
              <a:r>
                <a:rPr lang="de-DE" b="1" dirty="0" err="1"/>
                <a:t>pod</a:t>
              </a:r>
              <a:r>
                <a:rPr lang="de-DE" b="1" dirty="0"/>
                <a:t> </a:t>
              </a:r>
              <a:r>
                <a:rPr lang="de-DE" b="1" dirty="0" err="1"/>
                <a:t>kontrolou</a:t>
              </a:r>
              <a:endParaRPr lang="en-US" b="1" dirty="0"/>
            </a:p>
          </p:txBody>
        </p:sp>
        <p:pic>
          <p:nvPicPr>
            <p:cNvPr id="13" name="Obrázek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12" t="4167" r="-580" b="-4167"/>
            <a:stretch/>
          </p:blipFill>
          <p:spPr>
            <a:xfrm>
              <a:off x="4641889" y="1825064"/>
              <a:ext cx="1364680" cy="2133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Obráze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937" y="1825063"/>
              <a:ext cx="1568869" cy="20506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Obrázek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70"/>
            <a:stretch/>
          </p:blipFill>
          <p:spPr>
            <a:xfrm>
              <a:off x="7656359" y="1821072"/>
              <a:ext cx="906308" cy="20506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" name="Gruppieren 4"/>
          <p:cNvGrpSpPr/>
          <p:nvPr/>
        </p:nvGrpSpPr>
        <p:grpSpPr>
          <a:xfrm>
            <a:off x="541567" y="1325844"/>
            <a:ext cx="8109957" cy="5247532"/>
            <a:chOff x="541567" y="1325844"/>
            <a:chExt cx="8109957" cy="5247532"/>
          </a:xfrm>
        </p:grpSpPr>
        <p:sp>
          <p:nvSpPr>
            <p:cNvPr id="3" name="Textfeld 2"/>
            <p:cNvSpPr txBox="1"/>
            <p:nvPr/>
          </p:nvSpPr>
          <p:spPr>
            <a:xfrm>
              <a:off x="541567" y="1325844"/>
              <a:ext cx="81099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/>
                <a:t>Utility 		</a:t>
              </a:r>
              <a:r>
                <a:rPr lang="de-DE" sz="2000" dirty="0" err="1"/>
                <a:t>Requirements</a:t>
              </a:r>
              <a:r>
                <a:rPr lang="de-DE" sz="2000" dirty="0"/>
                <a:t> </a:t>
              </a:r>
              <a:r>
                <a:rPr lang="de-DE" sz="2000" b="1" dirty="0"/>
                <a:t>		Customer</a:t>
              </a:r>
              <a:endParaRPr lang="de-AT" sz="2000" b="1" dirty="0"/>
            </a:p>
          </p:txBody>
        </p:sp>
        <p:pic>
          <p:nvPicPr>
            <p:cNvPr id="11" name="Obrázek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567" y="1825063"/>
              <a:ext cx="3691783" cy="20506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Rechteck 15"/>
            <p:cNvSpPr/>
            <p:nvPr/>
          </p:nvSpPr>
          <p:spPr>
            <a:xfrm>
              <a:off x="596225" y="4265052"/>
              <a:ext cx="378952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User friendly for the staff</a:t>
              </a:r>
            </a:p>
            <a:p>
              <a:endParaRPr lang="en-US" dirty="0"/>
            </a:p>
            <a:p>
              <a:r>
                <a:rPr lang="en-US" dirty="0"/>
                <a:t>Integration with CRM and GIS</a:t>
              </a:r>
            </a:p>
            <a:p>
              <a:endParaRPr lang="en-US" dirty="0"/>
            </a:p>
            <a:p>
              <a:r>
                <a:rPr lang="en-US" dirty="0"/>
                <a:t>Analytical tool for network operation</a:t>
              </a:r>
            </a:p>
            <a:p>
              <a:endParaRPr lang="en-US" dirty="0"/>
            </a:p>
            <a:p>
              <a:r>
                <a:rPr lang="en-US" b="1" dirty="0" err="1"/>
                <a:t>eMR</a:t>
              </a:r>
              <a:r>
                <a:rPr lang="en-US" b="1" dirty="0"/>
                <a:t> – easy Meter 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4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3"/>
          <p:cNvPicPr>
            <a:picLocks noChangeAspect="1"/>
          </p:cNvPicPr>
          <p:nvPr/>
        </p:nvPicPr>
        <p:blipFill rotWithShape="1">
          <a:blip r:embed="rId2"/>
          <a:srcRect l="20718" r="21144"/>
          <a:stretch/>
        </p:blipFill>
        <p:spPr>
          <a:xfrm>
            <a:off x="4943060" y="0"/>
            <a:ext cx="42672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103" y="464621"/>
            <a:ext cx="6622888" cy="1232747"/>
          </a:xfrm>
        </p:spPr>
        <p:txBody>
          <a:bodyPr/>
          <a:lstStyle/>
          <a:p>
            <a:r>
              <a:rPr lang="de-DE" dirty="0"/>
              <a:t>Ex.03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521" y="6526996"/>
            <a:ext cx="2057400" cy="184111"/>
          </a:xfrm>
        </p:spPr>
        <p:txBody>
          <a:bodyPr/>
          <a:lstStyle/>
          <a:p>
            <a:fld id="{9753E70C-8320-41D0-A8D0-E7CA73131206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8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409" y="297167"/>
            <a:ext cx="2493572" cy="785174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754877" y="55047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14" name="Gruppieren 13"/>
          <p:cNvGrpSpPr/>
          <p:nvPr/>
        </p:nvGrpSpPr>
        <p:grpSpPr>
          <a:xfrm>
            <a:off x="3322677" y="6125261"/>
            <a:ext cx="2198038" cy="518633"/>
            <a:chOff x="3615488" y="3711722"/>
            <a:chExt cx="2198038" cy="518633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928" y="3865706"/>
              <a:ext cx="557294" cy="364649"/>
            </a:xfrm>
            <a:prstGeom prst="rect">
              <a:avLst/>
            </a:prstGeom>
          </p:spPr>
        </p:pic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3615488" y="3711722"/>
              <a:ext cx="2198038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altLang="de-DE" sz="1050" b="1" i="0" u="none" strike="noStrike" cap="none" normalizeH="0" baseline="0" dirty="0">
                  <a:ln>
                    <a:noFill/>
                  </a:ln>
                  <a:solidFill>
                    <a:srgbClr val="009CD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Infotim Ržišnik Perc d.o.o.</a:t>
              </a:r>
              <a:endParaRPr kumimoji="0" lang="sl-SI" alt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101" y="1315890"/>
            <a:ext cx="2039116" cy="533658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293469" y="1308978"/>
            <a:ext cx="7862692" cy="4784325"/>
            <a:chOff x="293469" y="1308978"/>
            <a:chExt cx="7862692" cy="478432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3469" y="3571427"/>
              <a:ext cx="3054908" cy="2521876"/>
            </a:xfrm>
            <a:prstGeom prst="rect">
              <a:avLst/>
            </a:prstGeom>
          </p:spPr>
        </p:pic>
        <p:pic>
          <p:nvPicPr>
            <p:cNvPr id="18" name="Obrázek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8524" y="1317180"/>
              <a:ext cx="2462691" cy="20194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Obrázek 7"/>
            <p:cNvPicPr>
              <a:picLocks noChangeAspect="1"/>
            </p:cNvPicPr>
            <p:nvPr/>
          </p:nvPicPr>
          <p:blipFill rotWithShape="1">
            <a:blip r:embed="rId8"/>
            <a:srcRect l="9844" r="29949" b="12681"/>
            <a:stretch/>
          </p:blipFill>
          <p:spPr>
            <a:xfrm>
              <a:off x="3348377" y="3626698"/>
              <a:ext cx="3109919" cy="2466605"/>
            </a:xfrm>
            <a:prstGeom prst="rect">
              <a:avLst/>
            </a:prstGeom>
          </p:spPr>
        </p:pic>
        <p:pic>
          <p:nvPicPr>
            <p:cNvPr id="19" name="Obrázek 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91" b="23322"/>
            <a:stretch/>
          </p:blipFill>
          <p:spPr>
            <a:xfrm>
              <a:off x="3245195" y="1308978"/>
              <a:ext cx="3351143" cy="20828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Obrázek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549" y="4031443"/>
              <a:ext cx="2206612" cy="511236"/>
            </a:xfrm>
            <a:prstGeom prst="rect">
              <a:avLst/>
            </a:prstGeom>
          </p:spPr>
        </p:pic>
        <p:pic>
          <p:nvPicPr>
            <p:cNvPr id="22" name="Obrázek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549" y="4748605"/>
              <a:ext cx="2206612" cy="511235"/>
            </a:xfrm>
            <a:prstGeom prst="rect">
              <a:avLst/>
            </a:prstGeom>
          </p:spPr>
        </p:pic>
        <p:pic>
          <p:nvPicPr>
            <p:cNvPr id="23" name="Obrázek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549" y="5476062"/>
              <a:ext cx="2206612" cy="511235"/>
            </a:xfrm>
            <a:prstGeom prst="rect">
              <a:avLst/>
            </a:prstGeom>
          </p:spPr>
        </p:pic>
      </p:grpSp>
      <p:pic>
        <p:nvPicPr>
          <p:cNvPr id="15" name="Grafik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22" y="3778438"/>
            <a:ext cx="1402716" cy="3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6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Winking</a:t>
            </a:r>
            <a:r>
              <a:rPr lang="de-DE" dirty="0"/>
              <a:t> </a:t>
            </a:r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196411"/>
            <a:ext cx="7886700" cy="5133137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vision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target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The tempo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 was fast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comparable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b="1" dirty="0"/>
              <a:t>(</a:t>
            </a:r>
            <a:r>
              <a:rPr lang="de-DE" b="1" dirty="0" err="1"/>
              <a:t>hypotheses</a:t>
            </a:r>
            <a:r>
              <a:rPr lang="de-DE" b="1" dirty="0"/>
              <a:t>)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engineers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deeply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experts</a:t>
            </a:r>
            <a:r>
              <a:rPr lang="de-DE" dirty="0"/>
              <a:t> </a:t>
            </a:r>
          </a:p>
          <a:p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looking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100%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,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</a:t>
            </a:r>
            <a:endParaRPr lang="de-DE" dirty="0"/>
          </a:p>
          <a:p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–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beta</a:t>
            </a:r>
            <a:r>
              <a:rPr lang="de-DE" dirty="0"/>
              <a:t> </a:t>
            </a:r>
            <a:r>
              <a:rPr lang="de-DE" dirty="0" err="1"/>
              <a:t>versions</a:t>
            </a:r>
            <a:endParaRPr lang="de-DE" dirty="0"/>
          </a:p>
          <a:p>
            <a:r>
              <a:rPr lang="de-DE" dirty="0" err="1"/>
              <a:t>loosing</a:t>
            </a:r>
            <a:r>
              <a:rPr lang="de-DE" dirty="0"/>
              <a:t> time – but </a:t>
            </a:r>
            <a:r>
              <a:rPr lang="de-DE" dirty="0" err="1"/>
              <a:t>gaining</a:t>
            </a:r>
            <a:r>
              <a:rPr lang="de-DE" dirty="0"/>
              <a:t> </a:t>
            </a:r>
            <a:r>
              <a:rPr lang="de-DE" dirty="0" err="1"/>
              <a:t>security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Next </a:t>
            </a:r>
            <a:r>
              <a:rPr lang="de-DE" dirty="0" err="1"/>
              <a:t>steps</a:t>
            </a:r>
            <a:r>
              <a:rPr lang="de-DE" dirty="0"/>
              <a:t>/</a:t>
            </a:r>
            <a:r>
              <a:rPr lang="de-DE" dirty="0" err="1"/>
              <a:t>tests</a:t>
            </a:r>
            <a:endParaRPr lang="de-DE" dirty="0"/>
          </a:p>
          <a:p>
            <a:r>
              <a:rPr lang="de-DE" dirty="0"/>
              <a:t>IOT</a:t>
            </a:r>
          </a:p>
          <a:p>
            <a:r>
              <a:rPr lang="de-DE" dirty="0"/>
              <a:t>smart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operation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82955"/>
            <a:ext cx="6622888" cy="1232747"/>
          </a:xfrm>
        </p:spPr>
        <p:txBody>
          <a:bodyPr/>
          <a:lstStyle/>
          <a:p>
            <a:r>
              <a:rPr lang="de-DE" dirty="0"/>
              <a:t>Summary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5" name="Grafik 4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1"/>
          <a:stretch/>
        </p:blipFill>
        <p:spPr>
          <a:xfrm>
            <a:off x="0" y="1100831"/>
            <a:ext cx="9161756" cy="575716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47886" y="2257032"/>
            <a:ext cx="775564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>
                <a:solidFill>
                  <a:schemeClr val="bg1"/>
                </a:solidFill>
              </a:rPr>
              <a:t>Watermanagement</a:t>
            </a:r>
            <a:r>
              <a:rPr lang="de-DE" b="1" dirty="0">
                <a:solidFill>
                  <a:schemeClr val="bg1"/>
                </a:solidFill>
              </a:rPr>
              <a:t> 4.0 </a:t>
            </a:r>
            <a:r>
              <a:rPr lang="de-DE" b="1" dirty="0" err="1">
                <a:solidFill>
                  <a:schemeClr val="bg1"/>
                </a:solidFill>
              </a:rPr>
              <a:t>is</a:t>
            </a:r>
            <a:r>
              <a:rPr lang="de-DE" b="1" dirty="0">
                <a:solidFill>
                  <a:schemeClr val="bg1"/>
                </a:solidFill>
              </a:rPr>
              <a:t> a </a:t>
            </a:r>
            <a:r>
              <a:rPr lang="de-DE" b="1" dirty="0" err="1">
                <a:solidFill>
                  <a:schemeClr val="bg1"/>
                </a:solidFill>
              </a:rPr>
              <a:t>fact</a:t>
            </a:r>
            <a:endParaRPr lang="de-DE" b="1" dirty="0">
              <a:solidFill>
                <a:schemeClr val="bg1"/>
              </a:solidFill>
            </a:endParaRPr>
          </a:p>
          <a:p>
            <a:pPr algn="ctr"/>
            <a:endParaRPr lang="de-DE" b="1" dirty="0">
              <a:solidFill>
                <a:schemeClr val="bg1"/>
              </a:solidFill>
            </a:endParaRPr>
          </a:p>
          <a:p>
            <a:pPr algn="ctr"/>
            <a:r>
              <a:rPr lang="de-DE" b="1" dirty="0" err="1">
                <a:solidFill>
                  <a:schemeClr val="bg1"/>
                </a:solidFill>
              </a:rPr>
              <a:t>we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face</a:t>
            </a:r>
            <a:r>
              <a:rPr lang="de-DE" b="1" dirty="0">
                <a:solidFill>
                  <a:schemeClr val="bg1"/>
                </a:solidFill>
              </a:rPr>
              <a:t> CAPEX and HR </a:t>
            </a:r>
            <a:r>
              <a:rPr lang="de-DE" b="1">
                <a:solidFill>
                  <a:schemeClr val="bg1"/>
                </a:solidFill>
              </a:rPr>
              <a:t>challenges</a:t>
            </a:r>
            <a:endParaRPr lang="de-AT" b="1" dirty="0">
              <a:solidFill>
                <a:schemeClr val="bg1"/>
              </a:solidFill>
            </a:endParaRPr>
          </a:p>
          <a:p>
            <a:pPr algn="ctr"/>
            <a:endParaRPr lang="de-DE" b="1" dirty="0">
              <a:solidFill>
                <a:schemeClr val="bg1"/>
              </a:solidFill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The </a:t>
            </a:r>
            <a:r>
              <a:rPr lang="de-DE" b="1" dirty="0" err="1">
                <a:solidFill>
                  <a:schemeClr val="bg1"/>
                </a:solidFill>
              </a:rPr>
              <a:t>usual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speed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of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the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water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sector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is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way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too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slow</a:t>
            </a:r>
            <a:endParaRPr lang="de-DE" b="1" dirty="0">
              <a:solidFill>
                <a:schemeClr val="bg1"/>
              </a:solidFill>
            </a:endParaRPr>
          </a:p>
          <a:p>
            <a:pPr algn="ctr"/>
            <a:endParaRPr lang="de-DE" b="1" dirty="0">
              <a:solidFill>
                <a:schemeClr val="bg1"/>
              </a:solidFill>
            </a:endParaRPr>
          </a:p>
          <a:p>
            <a:pPr algn="ctr"/>
            <a:r>
              <a:rPr lang="de-DE" b="1" dirty="0" err="1">
                <a:solidFill>
                  <a:schemeClr val="bg1"/>
                </a:solidFill>
              </a:rPr>
              <a:t>Cooperations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with</a:t>
            </a:r>
            <a:r>
              <a:rPr lang="de-DE" b="1" dirty="0">
                <a:solidFill>
                  <a:schemeClr val="bg1"/>
                </a:solidFill>
              </a:rPr>
              <a:t> Partners </a:t>
            </a:r>
            <a:r>
              <a:rPr lang="de-DE" b="1" dirty="0" err="1">
                <a:solidFill>
                  <a:schemeClr val="bg1"/>
                </a:solidFill>
              </a:rPr>
              <a:t>from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related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branches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or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from</a:t>
            </a:r>
            <a:endParaRPr lang="de-DE" b="1" dirty="0">
              <a:solidFill>
                <a:schemeClr val="bg1"/>
              </a:solidFill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outside </a:t>
            </a:r>
            <a:r>
              <a:rPr lang="de-DE" b="1" dirty="0" err="1">
                <a:solidFill>
                  <a:schemeClr val="bg1"/>
                </a:solidFill>
              </a:rPr>
              <a:t>the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sector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are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fruitful</a:t>
            </a:r>
            <a:endParaRPr lang="de-DE" b="1" dirty="0">
              <a:solidFill>
                <a:schemeClr val="bg1"/>
              </a:solidFill>
            </a:endParaRPr>
          </a:p>
          <a:p>
            <a:pPr algn="ctr"/>
            <a:endParaRPr lang="de-DE" b="1" dirty="0">
              <a:solidFill>
                <a:schemeClr val="bg1"/>
              </a:solidFill>
            </a:endParaRPr>
          </a:p>
          <a:p>
            <a:pPr algn="ctr"/>
            <a:r>
              <a:rPr lang="de-DE" b="1" dirty="0" err="1">
                <a:solidFill>
                  <a:schemeClr val="bg1"/>
                </a:solidFill>
              </a:rPr>
              <a:t>Let‘s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stay</a:t>
            </a:r>
            <a:r>
              <a:rPr lang="de-DE" b="1" dirty="0">
                <a:solidFill>
                  <a:schemeClr val="bg1"/>
                </a:solidFill>
              </a:rPr>
              <a:t> open, </a:t>
            </a:r>
            <a:r>
              <a:rPr lang="de-DE" b="1" dirty="0" err="1">
                <a:solidFill>
                  <a:schemeClr val="bg1"/>
                </a:solidFill>
              </a:rPr>
              <a:t>even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enthusiastic</a:t>
            </a:r>
            <a:r>
              <a:rPr lang="de-DE" b="1" dirty="0">
                <a:solidFill>
                  <a:schemeClr val="bg1"/>
                </a:solidFill>
              </a:rPr>
              <a:t> but </a:t>
            </a:r>
            <a:r>
              <a:rPr lang="de-DE" b="1" dirty="0" err="1">
                <a:solidFill>
                  <a:schemeClr val="bg1"/>
                </a:solidFill>
              </a:rPr>
              <a:t>never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uncritical</a:t>
            </a:r>
            <a:endParaRPr lang="de-DE" b="1" dirty="0">
              <a:solidFill>
                <a:schemeClr val="bg1"/>
              </a:solidFill>
            </a:endParaRPr>
          </a:p>
          <a:p>
            <a:pPr algn="ctr"/>
            <a:endParaRPr lang="de-DE" b="1" dirty="0">
              <a:solidFill>
                <a:schemeClr val="bg1"/>
              </a:solidFill>
            </a:endParaRPr>
          </a:p>
          <a:p>
            <a:pPr algn="ctr"/>
            <a:r>
              <a:rPr lang="de-DE" b="1" dirty="0" err="1">
                <a:solidFill>
                  <a:schemeClr val="bg1"/>
                </a:solidFill>
              </a:rPr>
              <a:t>and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let‘s</a:t>
            </a:r>
            <a:r>
              <a:rPr lang="de-DE" b="1" dirty="0">
                <a:solidFill>
                  <a:schemeClr val="bg1"/>
                </a:solidFill>
              </a:rPr>
              <a:t> not </a:t>
            </a:r>
            <a:r>
              <a:rPr lang="de-DE" b="1" dirty="0" err="1">
                <a:solidFill>
                  <a:schemeClr val="bg1"/>
                </a:solidFill>
              </a:rPr>
              <a:t>forget</a:t>
            </a:r>
            <a:r>
              <a:rPr lang="de-DE" b="1" dirty="0">
                <a:solidFill>
                  <a:schemeClr val="bg1"/>
                </a:solidFill>
              </a:rPr>
              <a:t> countries </a:t>
            </a:r>
          </a:p>
          <a:p>
            <a:pPr algn="ctr"/>
            <a:r>
              <a:rPr lang="de-DE" b="1" dirty="0" err="1">
                <a:solidFill>
                  <a:schemeClr val="bg1"/>
                </a:solidFill>
              </a:rPr>
              <a:t>without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watermanagement</a:t>
            </a:r>
            <a:r>
              <a:rPr lang="de-DE" b="1" dirty="0">
                <a:solidFill>
                  <a:schemeClr val="bg1"/>
                </a:solidFill>
              </a:rPr>
              <a:t> 1.0</a:t>
            </a:r>
          </a:p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1" y="411813"/>
            <a:ext cx="6622888" cy="1232747"/>
          </a:xfrm>
        </p:spPr>
        <p:txBody>
          <a:bodyPr>
            <a:normAutofit/>
          </a:bodyPr>
          <a:lstStyle/>
          <a:p>
            <a:r>
              <a:rPr lang="de-DE" dirty="0" err="1"/>
              <a:t>EnergieAG</a:t>
            </a:r>
            <a:r>
              <a:rPr lang="de-DE" dirty="0"/>
              <a:t> in Czech </a:t>
            </a:r>
            <a:r>
              <a:rPr lang="de-DE" dirty="0" err="1"/>
              <a:t>Watersector</a:t>
            </a:r>
            <a:endParaRPr lang="de-AT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5647" r="3293" b="6165"/>
          <a:stretch/>
        </p:blipFill>
        <p:spPr>
          <a:xfrm>
            <a:off x="2478278" y="2391989"/>
            <a:ext cx="6486257" cy="393444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9317" r="6035" b="11103"/>
          <a:stretch/>
        </p:blipFill>
        <p:spPr>
          <a:xfrm>
            <a:off x="760574" y="982766"/>
            <a:ext cx="4465296" cy="23500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6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1" y="484267"/>
            <a:ext cx="6622888" cy="1232747"/>
          </a:xfrm>
        </p:spPr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experiences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1" y="1432655"/>
            <a:ext cx="8233339" cy="4358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Ex.01 </a:t>
            </a: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Us</a:t>
            </a: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… 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worldwide</a:t>
            </a: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 high </a:t>
            </a: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tech</a:t>
            </a: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 firm </a:t>
            </a: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 an Austrian </a:t>
            </a: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leak</a:t>
            </a: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specialist</a:t>
            </a:r>
            <a:endParaRPr lang="de-DE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Ex.02 </a:t>
            </a: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Us</a:t>
            </a: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one</a:t>
            </a: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 man </a:t>
            </a: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start-up</a:t>
            </a:r>
            <a:endParaRPr lang="de-DE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Ex.03 </a:t>
            </a: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Us</a:t>
            </a: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slowenien</a:t>
            </a: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 IT </a:t>
            </a: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specialist</a:t>
            </a: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 a Czech </a:t>
            </a:r>
            <a:br>
              <a:rPr lang="de-DE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electronics</a:t>
            </a: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 SME</a:t>
            </a:r>
            <a:endParaRPr lang="de-AT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5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10220"/>
          <a:stretch/>
        </p:blipFill>
        <p:spPr>
          <a:xfrm>
            <a:off x="-3195" y="1102407"/>
            <a:ext cx="9126652" cy="4443814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Nadpis 4"/>
          <p:cNvSpPr txBox="1">
            <a:spLocks/>
          </p:cNvSpPr>
          <p:nvPr/>
        </p:nvSpPr>
        <p:spPr>
          <a:xfrm>
            <a:off x="628651" y="304805"/>
            <a:ext cx="6622888" cy="797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Ex.01: </a:t>
            </a:r>
            <a:r>
              <a:rPr lang="cs-CZ" sz="2400" dirty="0"/>
              <a:t>Satellite Leak Detection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Field </a:t>
            </a:r>
            <a:r>
              <a:rPr lang="de-DE" sz="2400" dirty="0" err="1"/>
              <a:t>survey</a:t>
            </a:r>
            <a:r>
              <a:rPr lang="de-DE" sz="2400" dirty="0"/>
              <a:t> - UTIILS/IS </a:t>
            </a:r>
            <a:r>
              <a:rPr lang="de-DE" sz="2400" dirty="0" err="1"/>
              <a:t>and</a:t>
            </a:r>
            <a:r>
              <a:rPr lang="de-DE" sz="2400" dirty="0"/>
              <a:t> KSC/AT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806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Nadpis 4"/>
          <p:cNvSpPr txBox="1">
            <a:spLocks/>
          </p:cNvSpPr>
          <p:nvPr/>
        </p:nvSpPr>
        <p:spPr>
          <a:xfrm>
            <a:off x="628651" y="441537"/>
            <a:ext cx="6622888" cy="5164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Satellite Leak Detection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060623"/>
            <a:ext cx="3278250" cy="20842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2"/>
          <a:stretch/>
        </p:blipFill>
        <p:spPr>
          <a:xfrm>
            <a:off x="628651" y="3226144"/>
            <a:ext cx="3278250" cy="32283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22928"/>
          <a:stretch/>
        </p:blipFill>
        <p:spPr>
          <a:xfrm>
            <a:off x="3983363" y="3226144"/>
            <a:ext cx="5160637" cy="32283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106" y="1063593"/>
            <a:ext cx="1768865" cy="67440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1" t="6262" r="561" b="6013"/>
          <a:stretch/>
        </p:blipFill>
        <p:spPr>
          <a:xfrm>
            <a:off x="6488569" y="1772186"/>
            <a:ext cx="1267396" cy="62540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 t="28363" r="14773" b="28159"/>
          <a:stretch/>
        </p:blipFill>
        <p:spPr>
          <a:xfrm>
            <a:off x="6367106" y="2428744"/>
            <a:ext cx="2246234" cy="61157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 b="26730"/>
          <a:stretch/>
        </p:blipFill>
        <p:spPr>
          <a:xfrm>
            <a:off x="3983363" y="1060623"/>
            <a:ext cx="2224193" cy="20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Winking</a:t>
            </a:r>
            <a:r>
              <a:rPr lang="de-DE" dirty="0"/>
              <a:t> </a:t>
            </a:r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196411"/>
            <a:ext cx="7886700" cy="5133137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IT </a:t>
            </a:r>
            <a:r>
              <a:rPr lang="de-DE" dirty="0" err="1"/>
              <a:t>firms</a:t>
            </a:r>
            <a:r>
              <a:rPr lang="de-DE" dirty="0"/>
              <a:t>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are</a:t>
            </a:r>
            <a:r>
              <a:rPr lang="de-DE" b="1" dirty="0"/>
              <a:t> </a:t>
            </a:r>
            <a:r>
              <a:rPr lang="de-DE" b="1" dirty="0" err="1"/>
              <a:t>quite</a:t>
            </a:r>
            <a:r>
              <a:rPr lang="de-DE" b="1" dirty="0"/>
              <a:t> </a:t>
            </a:r>
            <a:r>
              <a:rPr lang="de-DE" b="1" dirty="0" err="1"/>
              <a:t>slow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excellent</a:t>
            </a:r>
            <a:r>
              <a:rPr lang="de-DE" dirty="0"/>
              <a:t> leak </a:t>
            </a:r>
            <a:r>
              <a:rPr lang="de-DE" dirty="0" err="1"/>
              <a:t>experts</a:t>
            </a:r>
            <a:r>
              <a:rPr lang="de-DE" dirty="0"/>
              <a:t> (and </a:t>
            </a:r>
            <a:r>
              <a:rPr lang="de-DE" dirty="0" err="1"/>
              <a:t>equipment</a:t>
            </a:r>
            <a:r>
              <a:rPr lang="de-DE" dirty="0"/>
              <a:t>), </a:t>
            </a:r>
            <a:r>
              <a:rPr lang="de-DE" b="1" dirty="0"/>
              <a:t>but </a:t>
            </a:r>
            <a:r>
              <a:rPr lang="de-DE" b="1" dirty="0" err="1"/>
              <a:t>don‘t</a:t>
            </a:r>
            <a:r>
              <a:rPr lang="de-DE" b="1" dirty="0"/>
              <a:t> </a:t>
            </a:r>
            <a:r>
              <a:rPr lang="de-DE" b="1" dirty="0" err="1"/>
              <a:t>give</a:t>
            </a:r>
            <a:r>
              <a:rPr lang="de-DE" b="1" dirty="0"/>
              <a:t> </a:t>
            </a:r>
            <a:r>
              <a:rPr lang="de-DE" b="1" dirty="0" err="1"/>
              <a:t>them</a:t>
            </a:r>
            <a:r>
              <a:rPr lang="de-DE" b="1" dirty="0"/>
              <a:t> the time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most</a:t>
            </a:r>
            <a:r>
              <a:rPr lang="de-DE" b="1" dirty="0"/>
              <a:t> </a:t>
            </a:r>
            <a:r>
              <a:rPr lang="de-DE" b="1" dirty="0" err="1"/>
              <a:t>effective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experts</a:t>
            </a:r>
            <a:r>
              <a:rPr lang="de-DE" dirty="0"/>
              <a:t> </a:t>
            </a:r>
          </a:p>
          <a:p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quite</a:t>
            </a:r>
            <a:r>
              <a:rPr lang="de-DE" dirty="0"/>
              <a:t> </a:t>
            </a:r>
            <a:r>
              <a:rPr lang="de-DE" dirty="0" err="1"/>
              <a:t>sceptical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approaches</a:t>
            </a:r>
            <a:endParaRPr lang="de-DE" dirty="0"/>
          </a:p>
          <a:p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enthusiastic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surprise</a:t>
            </a:r>
            <a:endParaRPr lang="de-DE" dirty="0"/>
          </a:p>
          <a:p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operational </a:t>
            </a:r>
            <a:r>
              <a:rPr lang="de-DE" dirty="0" err="1"/>
              <a:t>procedures</a:t>
            </a:r>
            <a:r>
              <a:rPr lang="de-DE" dirty="0"/>
              <a:t> and organisational </a:t>
            </a:r>
            <a:r>
              <a:rPr lang="de-DE" dirty="0" err="1"/>
              <a:t>structures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proofed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In </a:t>
            </a:r>
            <a:r>
              <a:rPr lang="de-DE" b="1" dirty="0" err="1"/>
              <a:t>discussion</a:t>
            </a:r>
            <a:r>
              <a:rPr lang="de-DE" b="1" dirty="0"/>
              <a:t>/</a:t>
            </a:r>
            <a:r>
              <a:rPr lang="de-DE" b="1" dirty="0" err="1"/>
              <a:t>preparation</a:t>
            </a:r>
            <a:endParaRPr lang="de-DE" b="1" dirty="0"/>
          </a:p>
          <a:p>
            <a:r>
              <a:rPr lang="de-DE" dirty="0"/>
              <a:t>Setting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/additional regional </a:t>
            </a:r>
            <a:r>
              <a:rPr lang="de-DE" dirty="0" err="1"/>
              <a:t>leak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teams</a:t>
            </a:r>
            <a:endParaRPr lang="de-DE" dirty="0"/>
          </a:p>
          <a:p>
            <a:r>
              <a:rPr lang="de-DE" dirty="0" err="1"/>
              <a:t>Regularly</a:t>
            </a:r>
            <a:r>
              <a:rPr lang="de-DE" dirty="0"/>
              <a:t> </a:t>
            </a:r>
            <a:r>
              <a:rPr lang="de-DE" dirty="0" err="1"/>
              <a:t>satellite</a:t>
            </a:r>
            <a:r>
              <a:rPr lang="de-DE" dirty="0"/>
              <a:t> </a:t>
            </a:r>
            <a:r>
              <a:rPr lang="de-DE" dirty="0" err="1"/>
              <a:t>leak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survey</a:t>
            </a:r>
            <a:r>
              <a:rPr lang="de-DE" dirty="0"/>
              <a:t>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7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Ex.02: Start-up </a:t>
            </a:r>
            <a:r>
              <a:rPr lang="de-AT" dirty="0" err="1"/>
              <a:t>cooperation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535"/>
            <a:ext cx="5947873" cy="1056085"/>
          </a:xfrm>
          <a:prstGeom prst="rect">
            <a:avLst/>
          </a:prstGeom>
        </p:spPr>
      </p:pic>
      <p:pic>
        <p:nvPicPr>
          <p:cNvPr id="6" name="Grafik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3434"/>
            <a:ext cx="6076059" cy="19908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74" y="1218535"/>
            <a:ext cx="2734654" cy="111165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1"/>
          <a:stretch/>
        </p:blipFill>
        <p:spPr>
          <a:xfrm>
            <a:off x="6018060" y="2399003"/>
            <a:ext cx="2978678" cy="36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1" y="432995"/>
            <a:ext cx="6622888" cy="1232747"/>
          </a:xfrm>
        </p:spPr>
        <p:txBody>
          <a:bodyPr/>
          <a:lstStyle/>
          <a:p>
            <a:r>
              <a:rPr lang="de-AT" dirty="0" err="1"/>
              <a:t>Augmented</a:t>
            </a:r>
            <a:r>
              <a:rPr lang="de-AT" dirty="0"/>
              <a:t> </a:t>
            </a:r>
            <a:r>
              <a:rPr lang="de-AT" dirty="0" err="1"/>
              <a:t>reality</a:t>
            </a:r>
            <a:r>
              <a:rPr lang="de-AT" dirty="0"/>
              <a:t> und smart </a:t>
            </a:r>
            <a:r>
              <a:rPr lang="de-AT" dirty="0" err="1"/>
              <a:t>grid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71"/>
            <a:ext cx="5947873" cy="10560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74" y="1039071"/>
            <a:ext cx="2734654" cy="111165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2" y="2161917"/>
            <a:ext cx="4184024" cy="2569163"/>
          </a:xfrm>
          <a:prstGeom prst="rect">
            <a:avLst/>
          </a:prstGeom>
        </p:spPr>
      </p:pic>
      <p:sp>
        <p:nvSpPr>
          <p:cNvPr id="12" name="object 3"/>
          <p:cNvSpPr/>
          <p:nvPr/>
        </p:nvSpPr>
        <p:spPr>
          <a:xfrm>
            <a:off x="2281726" y="4787386"/>
            <a:ext cx="2186289" cy="1720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1042586" y="4776932"/>
            <a:ext cx="1177235" cy="1730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7"/>
          <p:cNvSpPr/>
          <p:nvPr/>
        </p:nvSpPr>
        <p:spPr>
          <a:xfrm>
            <a:off x="4468016" y="2151462"/>
            <a:ext cx="2783523" cy="4356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889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1" y="467179"/>
            <a:ext cx="6622888" cy="1232747"/>
          </a:xfrm>
        </p:spPr>
        <p:txBody>
          <a:bodyPr/>
          <a:lstStyle/>
          <a:p>
            <a:r>
              <a:rPr lang="de-DE" dirty="0" err="1"/>
              <a:t>Winking</a:t>
            </a:r>
            <a:r>
              <a:rPr lang="de-DE" dirty="0"/>
              <a:t> </a:t>
            </a:r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196411"/>
            <a:ext cx="7886700" cy="5133137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start-</a:t>
            </a:r>
            <a:r>
              <a:rPr lang="de-DE" dirty="0" err="1"/>
              <a:t>up‘s</a:t>
            </a:r>
            <a:r>
              <a:rPr lang="de-DE" dirty="0"/>
              <a:t>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are</a:t>
            </a:r>
            <a:r>
              <a:rPr lang="de-DE" b="1" dirty="0"/>
              <a:t> not </a:t>
            </a:r>
            <a:r>
              <a:rPr lang="de-DE" b="1" dirty="0" err="1"/>
              <a:t>quite</a:t>
            </a:r>
            <a:r>
              <a:rPr lang="de-DE" b="1" dirty="0"/>
              <a:t>,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are</a:t>
            </a:r>
            <a:r>
              <a:rPr lang="de-DE" b="1" dirty="0"/>
              <a:t> </a:t>
            </a:r>
            <a:r>
              <a:rPr lang="de-DE" b="1" dirty="0" err="1"/>
              <a:t>very</a:t>
            </a:r>
            <a:r>
              <a:rPr lang="de-DE" b="1" dirty="0"/>
              <a:t> </a:t>
            </a:r>
            <a:r>
              <a:rPr lang="de-DE" b="1" dirty="0" err="1"/>
              <a:t>slow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experts</a:t>
            </a:r>
            <a:r>
              <a:rPr lang="de-DE" dirty="0"/>
              <a:t> </a:t>
            </a:r>
          </a:p>
          <a:p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quite</a:t>
            </a:r>
            <a:r>
              <a:rPr lang="de-DE" dirty="0"/>
              <a:t> </a:t>
            </a:r>
            <a:r>
              <a:rPr lang="de-DE" dirty="0" err="1"/>
              <a:t>sceptical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approaches</a:t>
            </a:r>
            <a:endParaRPr lang="de-DE" dirty="0"/>
          </a:p>
          <a:p>
            <a:r>
              <a:rPr lang="de-DE" dirty="0" err="1"/>
              <a:t>Convincing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time, but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convinced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comittment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100%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In </a:t>
            </a:r>
            <a:r>
              <a:rPr lang="de-DE" dirty="0" err="1"/>
              <a:t>progress</a:t>
            </a:r>
            <a:endParaRPr lang="de-DE" dirty="0"/>
          </a:p>
          <a:p>
            <a:r>
              <a:rPr lang="de-DE" dirty="0"/>
              <a:t>after CIS, EIS, GIS…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introducing</a:t>
            </a:r>
            <a:r>
              <a:rPr lang="de-DE" dirty="0"/>
              <a:t> TIS </a:t>
            </a:r>
            <a:r>
              <a:rPr lang="de-DE" dirty="0" err="1"/>
              <a:t>and</a:t>
            </a:r>
            <a:r>
              <a:rPr lang="de-DE" dirty="0"/>
              <a:t> mobile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slowly</a:t>
            </a:r>
            <a:r>
              <a:rPr lang="de-DE" dirty="0"/>
              <a:t> but </a:t>
            </a:r>
            <a:r>
              <a:rPr lang="de-DE" dirty="0" err="1"/>
              <a:t>surely</a:t>
            </a:r>
            <a:endParaRPr lang="de-DE" dirty="0"/>
          </a:p>
          <a:p>
            <a:r>
              <a:rPr lang="de-DE" dirty="0" err="1"/>
              <a:t>it‘s</a:t>
            </a:r>
            <a:r>
              <a:rPr lang="de-DE" dirty="0"/>
              <a:t> also a matter </a:t>
            </a:r>
            <a:r>
              <a:rPr lang="de-DE" dirty="0" err="1"/>
              <a:t>of</a:t>
            </a:r>
            <a:r>
              <a:rPr lang="de-DE" dirty="0"/>
              <a:t> CAPEX but </a:t>
            </a:r>
          </a:p>
          <a:p>
            <a:r>
              <a:rPr lang="de-DE" dirty="0" err="1"/>
              <a:t>limiting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HR </a:t>
            </a:r>
            <a:r>
              <a:rPr lang="de-DE" dirty="0" err="1"/>
              <a:t>resources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E70C-8320-41D0-A8D0-E7CA73131206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4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EAG-Wasser_PowerPoint-Vorlage_2015">
  <a:themeElements>
    <a:clrScheme name="EnergieAG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00AFD3"/>
      </a:accent1>
      <a:accent2>
        <a:srgbClr val="5EC4E1"/>
      </a:accent2>
      <a:accent3>
        <a:srgbClr val="FCC027"/>
      </a:accent3>
      <a:accent4>
        <a:srgbClr val="7F7F7F"/>
      </a:accent4>
      <a:accent5>
        <a:srgbClr val="A5A5A5"/>
      </a:accent5>
      <a:accent6>
        <a:srgbClr val="C33C23"/>
      </a:accent6>
      <a:hlink>
        <a:srgbClr val="2E75B5"/>
      </a:hlink>
      <a:folHlink>
        <a:srgbClr val="954F72"/>
      </a:folHlink>
    </a:clrScheme>
    <a:fontScheme name="Vlastní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-vs-chrudim-2015" id="{B6241140-19B6-49DD-97EA-84007033E95C}" vid="{EBA3D558-AC55-4CFA-A58A-316722F8799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EAG-Wasser_PowerPoint-Vorlage_2015</Template>
  <TotalTime>0</TotalTime>
  <Words>445</Words>
  <Application>Microsoft Office PowerPoint</Application>
  <PresentationFormat>Bildschirmpräsentation (4:3)</PresentationFormat>
  <Paragraphs>102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EAG-Wasser_PowerPoint-Vorlage_2015</vt:lpstr>
      <vt:lpstr>Watermanagement 4.0</vt:lpstr>
      <vt:lpstr>EnergieAG in Czech Watersector</vt:lpstr>
      <vt:lpstr>Examples and experiences</vt:lpstr>
      <vt:lpstr>PowerPoint-Präsentation</vt:lpstr>
      <vt:lpstr>PowerPoint-Präsentation</vt:lpstr>
      <vt:lpstr>Winking lessons learned</vt:lpstr>
      <vt:lpstr>Ex.02: Start-up cooperation</vt:lpstr>
      <vt:lpstr>Augmented reality und smart grid</vt:lpstr>
      <vt:lpstr>Winking lessons learned</vt:lpstr>
      <vt:lpstr>Ex.03: Smart Meter, eMr and new customer services</vt:lpstr>
      <vt:lpstr>Ex.03</vt:lpstr>
      <vt:lpstr>Winking lessons learned</vt:lpstr>
      <vt:lpstr>Summary</vt:lpstr>
    </vt:vector>
  </TitlesOfParts>
  <Company>Energie AG Oberösterreich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Modelle in der  Siedlungswasserwirtschaft</dc:title>
  <dc:creator>Hasenleithner Christian</dc:creator>
  <cp:keywords>AquaServis</cp:keywords>
  <cp:lastModifiedBy>Katerina Schilling</cp:lastModifiedBy>
  <cp:revision>91</cp:revision>
  <cp:lastPrinted>2017-06-20T09:52:46Z</cp:lastPrinted>
  <dcterms:created xsi:type="dcterms:W3CDTF">2017-06-16T07:00:26Z</dcterms:created>
  <dcterms:modified xsi:type="dcterms:W3CDTF">2019-05-15T12:30:39Z</dcterms:modified>
</cp:coreProperties>
</file>